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3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02C7A-ED4A-3749-A3A6-E1A2D1FB4696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59E7F-8868-1C4E-8FAB-6900F3B56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7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1AB6-BFBC-4F3F-9AA3-D245F4391A5E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64F2-75FF-4E9E-BAA1-8DB4713F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519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1AB6-BFBC-4F3F-9AA3-D245F4391A5E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64F2-75FF-4E9E-BAA1-8DB4713F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89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1AB6-BFBC-4F3F-9AA3-D245F4391A5E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64F2-75FF-4E9E-BAA1-8DB4713F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41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1AB6-BFBC-4F3F-9AA3-D245F4391A5E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64F2-75FF-4E9E-BAA1-8DB4713F8AE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9829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1AB6-BFBC-4F3F-9AA3-D245F4391A5E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64F2-75FF-4E9E-BAA1-8DB4713F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467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1AB6-BFBC-4F3F-9AA3-D245F4391A5E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64F2-75FF-4E9E-BAA1-8DB4713F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41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1AB6-BFBC-4F3F-9AA3-D245F4391A5E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64F2-75FF-4E9E-BAA1-8DB4713F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44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1AB6-BFBC-4F3F-9AA3-D245F4391A5E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64F2-75FF-4E9E-BAA1-8DB4713F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554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1AB6-BFBC-4F3F-9AA3-D245F4391A5E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64F2-75FF-4E9E-BAA1-8DB4713F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1036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1AB6-BFBC-4F3F-9AA3-D245F4391A5E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64F2-75FF-4E9E-BAA1-8DB4713F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69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1AB6-BFBC-4F3F-9AA3-D245F4391A5E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64F2-75FF-4E9E-BAA1-8DB4713F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710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1AB6-BFBC-4F3F-9AA3-D245F4391A5E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64F2-75FF-4E9E-BAA1-8DB4713F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1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1AB6-BFBC-4F3F-9AA3-D245F4391A5E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64F2-75FF-4E9E-BAA1-8DB4713F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9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1AB6-BFBC-4F3F-9AA3-D245F4391A5E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64F2-75FF-4E9E-BAA1-8DB4713F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86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1AB6-BFBC-4F3F-9AA3-D245F4391A5E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64F2-75FF-4E9E-BAA1-8DB4713F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987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1AB6-BFBC-4F3F-9AA3-D245F4391A5E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64F2-75FF-4E9E-BAA1-8DB4713F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7739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1AB6-BFBC-4F3F-9AA3-D245F4391A5E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64F2-75FF-4E9E-BAA1-8DB4713F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88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4491AB6-BFBC-4F3F-9AA3-D245F4391A5E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E64F2-75FF-4E9E-BAA1-8DB4713F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3173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54" r:id="rId1"/>
    <p:sldLayoutId id="2147484055" r:id="rId2"/>
    <p:sldLayoutId id="2147484056" r:id="rId3"/>
    <p:sldLayoutId id="2147484057" r:id="rId4"/>
    <p:sldLayoutId id="2147484058" r:id="rId5"/>
    <p:sldLayoutId id="2147484059" r:id="rId6"/>
    <p:sldLayoutId id="2147484060" r:id="rId7"/>
    <p:sldLayoutId id="2147484061" r:id="rId8"/>
    <p:sldLayoutId id="2147484062" r:id="rId9"/>
    <p:sldLayoutId id="2147484063" r:id="rId10"/>
    <p:sldLayoutId id="2147484064" r:id="rId11"/>
    <p:sldLayoutId id="2147484065" r:id="rId12"/>
    <p:sldLayoutId id="2147484066" r:id="rId13"/>
    <p:sldLayoutId id="2147484067" r:id="rId14"/>
    <p:sldLayoutId id="2147484068" r:id="rId15"/>
    <p:sldLayoutId id="2147484069" r:id="rId16"/>
    <p:sldLayoutId id="21474840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FFD74-D9D2-481F-91D2-463CD0E59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505" y="623571"/>
            <a:ext cx="10260990" cy="3523885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6600" b="1" dirty="0"/>
              <a:t>DSBA 6100 Phase 2 Group Project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2403F3-06B1-4701-8166-E6BBAC92AD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505" y="4777380"/>
            <a:ext cx="10260990" cy="1209763"/>
          </a:xfrm>
        </p:spPr>
        <p:txBody>
          <a:bodyPr>
            <a:normAutofit/>
          </a:bodyPr>
          <a:lstStyle/>
          <a:p>
            <a:pPr algn="ctr"/>
            <a:r>
              <a:rPr lang="en-US" sz="2200" b="1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Xinhui</a:t>
            </a:r>
            <a:r>
              <a:rPr lang="en-US" sz="2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cai</a:t>
            </a:r>
            <a:r>
              <a:rPr lang="en-US" sz="2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, </a:t>
            </a:r>
            <a:r>
              <a:rPr lang="en-US" sz="2200" b="1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Micajah</a:t>
            </a:r>
            <a:r>
              <a:rPr lang="en-US" sz="2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Jones, </a:t>
            </a:r>
          </a:p>
          <a:p>
            <a:pPr algn="ctr"/>
            <a:r>
              <a:rPr lang="en-US" sz="2200" b="1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menghang</a:t>
            </a:r>
            <a:r>
              <a:rPr lang="en-US" sz="2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li, Shuhua (Jessica) yin</a:t>
            </a:r>
          </a:p>
        </p:txBody>
      </p:sp>
    </p:spTree>
    <p:extLst>
      <p:ext uri="{BB962C8B-B14F-4D97-AF65-F5344CB8AC3E}">
        <p14:creationId xmlns:p14="http://schemas.microsoft.com/office/powerpoint/2010/main" val="1194809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16720-B12A-4050-94E4-BCF983CA1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98566"/>
          </a:xfrm>
        </p:spPr>
        <p:txBody>
          <a:bodyPr/>
          <a:lstStyle/>
          <a:p>
            <a:pPr algn="ctr"/>
            <a:r>
              <a:rPr lang="en-US" sz="4000" b="1" dirty="0"/>
              <a:t>Model Comparison </a:t>
            </a:r>
            <a:r>
              <a:rPr lang="mr-IN" sz="4000" b="1" dirty="0"/>
              <a:t>–</a:t>
            </a:r>
            <a:r>
              <a:rPr lang="en-US" sz="4000" b="1" dirty="0"/>
              <a:t> LOGIT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A2D46-4B6C-46C6-AC76-79CAB44DA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51284"/>
            <a:ext cx="9821362" cy="4997115"/>
          </a:xfrm>
        </p:spPr>
        <p:txBody>
          <a:bodyPr/>
          <a:lstStyle/>
          <a:p>
            <a:r>
              <a:rPr lang="en-US" b="1" dirty="0"/>
              <a:t>Scenario of Logistic Regression Model: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Predicting the probability of event happening on the past data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altLang="zh-CN" b="1" dirty="0"/>
              <a:t>Input Variables: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zh-CN" dirty="0"/>
              <a:t>Age, Gender, Body Part Region, Fatality, Recovery Period, </a:t>
            </a:r>
            <a:r>
              <a:rPr lang="en-US" altLang="zh-CN" dirty="0" err="1"/>
              <a:t>ClaimantOpenDayOn</a:t>
            </a:r>
            <a:r>
              <a:rPr lang="en-US" altLang="zh-CN" dirty="0"/>
              <a:t> Week, Claimant Type, Processing Time (only in payment model), and Total Incurred Cost (only in processing time model)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altLang="zh-CN" dirty="0"/>
          </a:p>
          <a:p>
            <a:r>
              <a:rPr lang="en-US" b="1" dirty="0"/>
              <a:t>Outcome Variable: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Binary processing time/ total incurred cost </a:t>
            </a:r>
          </a:p>
        </p:txBody>
      </p:sp>
    </p:spTree>
    <p:extLst>
      <p:ext uri="{BB962C8B-B14F-4D97-AF65-F5344CB8AC3E}">
        <p14:creationId xmlns:p14="http://schemas.microsoft.com/office/powerpoint/2010/main" val="3299515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F32BE-71D7-453A-971A-689BE9ABC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0440"/>
          </a:xfrm>
        </p:spPr>
        <p:txBody>
          <a:bodyPr/>
          <a:lstStyle/>
          <a:p>
            <a:pPr algn="ctr"/>
            <a:r>
              <a:rPr lang="en-US" sz="4000" b="1" dirty="0"/>
              <a:t>Model Comparison </a:t>
            </a:r>
            <a:r>
              <a:rPr lang="mr-IN" sz="4000" b="1" dirty="0"/>
              <a:t>–</a:t>
            </a:r>
            <a:r>
              <a:rPr lang="en-US" sz="4000" b="1" dirty="0"/>
              <a:t> LOGIT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A28E4-69CD-47A8-B12D-0BBB1BF8B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03158"/>
            <a:ext cx="9821362" cy="5045241"/>
          </a:xfrm>
        </p:spPr>
        <p:txBody>
          <a:bodyPr/>
          <a:lstStyle/>
          <a:p>
            <a:r>
              <a:rPr lang="en-US" b="1" dirty="0"/>
              <a:t>Pros: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Coefficient estimates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Odds ratio indicates strength each variable associated to outcome variable </a:t>
            </a:r>
          </a:p>
          <a:p>
            <a:r>
              <a:rPr lang="en-US" b="1" dirty="0"/>
              <a:t>Cons: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Only works for binary outcome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Based on linear assumption, not suitable for non-linear problem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No toleration to missing value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Overfitting issue and sensitive to multicollinearity between variable</a:t>
            </a:r>
          </a:p>
        </p:txBody>
      </p:sp>
    </p:spTree>
    <p:extLst>
      <p:ext uri="{BB962C8B-B14F-4D97-AF65-F5344CB8AC3E}">
        <p14:creationId xmlns:p14="http://schemas.microsoft.com/office/powerpoint/2010/main" val="2644971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3C4BF2-CE85-4725-91F5-903A0C2535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3992" y="0"/>
            <a:ext cx="6098427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31">
            <a:extLst>
              <a:ext uri="{FF2B5EF4-FFF2-40B4-BE49-F238E27FC236}">
                <a16:creationId xmlns:a16="http://schemas.microsoft.com/office/drawing/2014/main" id="{1288C528-6850-4309-8D5E-276D4674400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9402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F7E85553-125B-468C-B123-443207482B3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2450577" y="2756642"/>
            <a:ext cx="6858000" cy="1344715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DE0CAB-0099-47AE-8A9D-F0C80866669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212" y="0"/>
            <a:ext cx="6463663" cy="6858000"/>
          </a:xfrm>
          <a:prstGeom prst="rect">
            <a:avLst/>
          </a:prstGeom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E48C1F-793F-47FE-BD91-1DCC86573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1" y="629266"/>
            <a:ext cx="4166510" cy="1622321"/>
          </a:xfrm>
        </p:spPr>
        <p:txBody>
          <a:bodyPr>
            <a:normAutofit/>
          </a:bodyPr>
          <a:lstStyle/>
          <a:p>
            <a:r>
              <a:rPr lang="en-US" sz="3900" b="1" dirty="0"/>
              <a:t>LOGIT – Processing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F63EE-2922-4762-9DF3-82D41F8CB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4166509" cy="378541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700" b="1" dirty="0"/>
              <a:t>Body Part Region</a:t>
            </a: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1700" dirty="0"/>
              <a:t>Control group: Head</a:t>
            </a: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1700" dirty="0"/>
              <a:t>Multiple Body Parts: 69%</a:t>
            </a:r>
            <a:r>
              <a:rPr lang="en-US" sz="1700" b="1" dirty="0"/>
              <a:t>↑ </a:t>
            </a: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1700" dirty="0"/>
              <a:t>Trunk: 57</a:t>
            </a:r>
            <a:r>
              <a:rPr lang="en-US" sz="1700" b="1" dirty="0"/>
              <a:t>%↑</a:t>
            </a: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1700" dirty="0"/>
              <a:t>Upper Extremities: 53%</a:t>
            </a:r>
            <a:r>
              <a:rPr lang="en-US" sz="1700" b="1" dirty="0"/>
              <a:t>↑</a:t>
            </a: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1700" dirty="0"/>
              <a:t>Lower Extremities: 52.13%</a:t>
            </a:r>
            <a:r>
              <a:rPr lang="en-US" sz="1700" b="1" dirty="0"/>
              <a:t>↑</a:t>
            </a:r>
          </a:p>
          <a:p>
            <a:pPr>
              <a:lnSpc>
                <a:spcPct val="90000"/>
              </a:lnSpc>
            </a:pPr>
            <a:r>
              <a:rPr lang="en-US" sz="1700" b="1" dirty="0"/>
              <a:t>Fatality: </a:t>
            </a:r>
            <a:r>
              <a:rPr lang="en-US" sz="1700" dirty="0"/>
              <a:t>63%</a:t>
            </a:r>
            <a:r>
              <a:rPr lang="en-US" sz="1700" b="1" dirty="0"/>
              <a:t>↑</a:t>
            </a:r>
          </a:p>
          <a:p>
            <a:pPr>
              <a:lnSpc>
                <a:spcPct val="90000"/>
              </a:lnSpc>
            </a:pPr>
            <a:r>
              <a:rPr lang="en-US" sz="1700" b="1" dirty="0"/>
              <a:t>Claimant Type</a:t>
            </a: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1700" dirty="0"/>
              <a:t>Control group: Indemnity</a:t>
            </a: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1700" dirty="0"/>
              <a:t>Medical Only: 27.8%</a:t>
            </a:r>
            <a:r>
              <a:rPr lang="en-US" sz="1700" b="1" dirty="0"/>
              <a:t>↓</a:t>
            </a:r>
            <a:endParaRPr lang="en-US" sz="1700" dirty="0"/>
          </a:p>
          <a:p>
            <a:pPr marL="0" indent="0">
              <a:lnSpc>
                <a:spcPct val="90000"/>
              </a:lnSpc>
              <a:buNone/>
            </a:pPr>
            <a:endParaRPr 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3146199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3C4BF2-CE85-4725-91F5-903A0C2535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3992" y="0"/>
            <a:ext cx="6098427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31">
            <a:extLst>
              <a:ext uri="{FF2B5EF4-FFF2-40B4-BE49-F238E27FC236}">
                <a16:creationId xmlns:a16="http://schemas.microsoft.com/office/drawing/2014/main" id="{1288C528-6850-4309-8D5E-276D4674400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9402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F7E85553-125B-468C-B123-443207482B3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2450577" y="2756642"/>
            <a:ext cx="6858000" cy="1344715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DE0CAB-0099-47AE-8A9D-F0C80866669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547" y="0"/>
            <a:ext cx="6240779" cy="6858000"/>
          </a:xfrm>
          <a:prstGeom prst="rect">
            <a:avLst/>
          </a:prstGeom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E48C1F-793F-47FE-BD91-1DCC86573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1" y="629266"/>
            <a:ext cx="4166510" cy="1622321"/>
          </a:xfrm>
        </p:spPr>
        <p:txBody>
          <a:bodyPr>
            <a:normAutofit/>
          </a:bodyPr>
          <a:lstStyle/>
          <a:p>
            <a:r>
              <a:rPr lang="en-US" b="1" dirty="0"/>
              <a:t>LOGIT – Payment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F63EE-2922-4762-9DF3-82D41F8CB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4166509" cy="378541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600" b="1" dirty="0"/>
              <a:t>Body Part Region</a:t>
            </a: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1600" dirty="0"/>
              <a:t>Control group: Head</a:t>
            </a: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1600" dirty="0"/>
              <a:t>Multiple Body Parts: 55.76%</a:t>
            </a:r>
            <a:r>
              <a:rPr lang="en-US" sz="1600" b="1" dirty="0"/>
              <a:t>↑</a:t>
            </a: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1600" dirty="0"/>
              <a:t>Neck: 53.86%</a:t>
            </a:r>
            <a:r>
              <a:rPr lang="en-US" sz="1600" b="1" dirty="0"/>
              <a:t>↑</a:t>
            </a: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1600" dirty="0"/>
              <a:t>Lower Extremities: 52.53%↑</a:t>
            </a: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1600" dirty="0"/>
              <a:t>Trunk: 52.29%</a:t>
            </a:r>
            <a:r>
              <a:rPr lang="en-US" sz="1600" b="1" dirty="0"/>
              <a:t>↑</a:t>
            </a: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b="1" dirty="0"/>
              <a:t>Claim Open Day on Week: </a:t>
            </a:r>
            <a:r>
              <a:rPr lang="en-US" sz="1600" dirty="0"/>
              <a:t>49.25%</a:t>
            </a:r>
            <a:r>
              <a:rPr lang="en-US" sz="1600" b="1" dirty="0"/>
              <a:t>↑</a:t>
            </a:r>
          </a:p>
          <a:p>
            <a:pPr>
              <a:lnSpc>
                <a:spcPct val="90000"/>
              </a:lnSpc>
            </a:pPr>
            <a:r>
              <a:rPr lang="en-US" sz="1600" b="1" dirty="0"/>
              <a:t>Claimant Type</a:t>
            </a: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1600" dirty="0"/>
              <a:t>Control group: Indemnity</a:t>
            </a: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1600" dirty="0"/>
              <a:t>Medical Only: 11.4%</a:t>
            </a:r>
            <a:r>
              <a:rPr lang="en-US" sz="1600" b="1" dirty="0"/>
              <a:t>↑</a:t>
            </a: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524815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CE90E-D4E4-4947-AF8F-830318B1C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66482"/>
          </a:xfrm>
        </p:spPr>
        <p:txBody>
          <a:bodyPr/>
          <a:lstStyle/>
          <a:p>
            <a:pPr algn="ctr"/>
            <a:r>
              <a:rPr lang="en-US" b="1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F1E52-4A33-4628-81EB-FCD8D16A0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19200"/>
            <a:ext cx="9917614" cy="5029199"/>
          </a:xfrm>
        </p:spPr>
        <p:txBody>
          <a:bodyPr/>
          <a:lstStyle/>
          <a:p>
            <a:r>
              <a:rPr lang="en-US" b="1" dirty="0"/>
              <a:t>What is in the claims company’s control?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Cannot directly reduce total incurred costs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Cannot reduce the time to process in every case. E.g. workplace death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Can set reserve requirements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Can choose to change from a FIFO system to a LIFO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Technological overhead costs. E.g. administrative cost</a:t>
            </a:r>
          </a:p>
          <a:p>
            <a:r>
              <a:rPr lang="en-US" b="1" dirty="0"/>
              <a:t>“Increased attention to updates and deadlines for claims filed on Friday, and claims involving multiple body parts”</a:t>
            </a:r>
          </a:p>
          <a:p>
            <a:r>
              <a:rPr lang="en-US" b="1" dirty="0"/>
              <a:t>“Increasing reserve requirements for claims involving multiple body parts, male claimants, and claims filed on Monday”</a:t>
            </a:r>
          </a:p>
          <a:p>
            <a:r>
              <a:rPr lang="en-US" b="1" dirty="0"/>
              <a:t>“Ask client company to begin collecting data on expected recovery time”</a:t>
            </a:r>
          </a:p>
        </p:txBody>
      </p:sp>
    </p:spTree>
    <p:extLst>
      <p:ext uri="{BB962C8B-B14F-4D97-AF65-F5344CB8AC3E}">
        <p14:creationId xmlns:p14="http://schemas.microsoft.com/office/powerpoint/2010/main" val="3872899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B21A0-4C14-4CB1-AFAF-215E7165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0650"/>
          </a:xfrm>
        </p:spPr>
        <p:txBody>
          <a:bodyPr/>
          <a:lstStyle/>
          <a:p>
            <a:pPr algn="ctr"/>
            <a:r>
              <a:rPr lang="en-US" sz="4000" b="1" dirty="0"/>
              <a:t>Key Points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47295-BCF2-49B5-AE61-A83AC50A1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83368"/>
            <a:ext cx="9837404" cy="4965031"/>
          </a:xfrm>
        </p:spPr>
        <p:txBody>
          <a:bodyPr>
            <a:normAutofit/>
          </a:bodyPr>
          <a:lstStyle/>
          <a:p>
            <a:r>
              <a:rPr lang="en-US" b="1" dirty="0"/>
              <a:t>Goal: Streamlining the claims process to minimize inefficiencies</a:t>
            </a:r>
          </a:p>
          <a:p>
            <a:r>
              <a:rPr lang="en-US" b="1" dirty="0"/>
              <a:t>Strategic objectives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Expediting claims that are likely to score critically for processing time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Increased attention to updates and deadlines for claims filed on Friday, and claims involving multiple body parts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Proactively and efficiently allocating resources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Increasing reserve requirements for claims involving multiple body parts, male claimants, and claims filed on Monday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Add attributes to strengthen our predictive capability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Ask client company to begin collecting data on expected recovery time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770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1989D-B671-4466-AFD7-2AC2DDD9C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669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Hypotheses on Collected Payment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4213C-A0F6-4A71-BC93-0734F13D3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99411"/>
            <a:ext cx="10745251" cy="5277851"/>
          </a:xfrm>
        </p:spPr>
        <p:txBody>
          <a:bodyPr>
            <a:normAutofit fontScale="55000" lnSpcReduction="20000"/>
          </a:bodyPr>
          <a:lstStyle/>
          <a:p>
            <a:r>
              <a:rPr lang="en-US" sz="3800" b="1" dirty="0"/>
              <a:t>Body Part Region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800" dirty="0"/>
              <a:t>Which part(s) are significant for the model</a:t>
            </a:r>
          </a:p>
          <a:p>
            <a:r>
              <a:rPr lang="en-US" sz="3800" b="1" dirty="0"/>
              <a:t>Claimant Age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800" dirty="0"/>
              <a:t>Younger/older impact physicals and thus total payment</a:t>
            </a:r>
          </a:p>
          <a:p>
            <a:r>
              <a:rPr lang="en-US" sz="3800" b="1" dirty="0"/>
              <a:t>Claimant Type: </a:t>
            </a:r>
            <a:r>
              <a:rPr lang="en-US" sz="3800" dirty="0"/>
              <a:t>Indemnity, Medical Report Only</a:t>
            </a:r>
            <a:endParaRPr lang="en-US" sz="3800" b="1" dirty="0"/>
          </a:p>
          <a:p>
            <a:r>
              <a:rPr lang="en-US" sz="3800" b="1" dirty="0"/>
              <a:t>Total Recovery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800" dirty="0"/>
              <a:t>Total</a:t>
            </a:r>
            <a:r>
              <a:rPr lang="en-US" sz="3800" b="1" dirty="0"/>
              <a:t> </a:t>
            </a:r>
            <a:r>
              <a:rPr lang="en-US" sz="3800" dirty="0"/>
              <a:t>Incurred Cost = Indemnity + Total Reserves + Other Paid-Total Recovery</a:t>
            </a:r>
            <a:endParaRPr lang="en-US" sz="3800" b="1" dirty="0"/>
          </a:p>
          <a:p>
            <a:r>
              <a:rPr lang="en-US" sz="3800" b="1" dirty="0"/>
              <a:t>Processing Time*</a:t>
            </a:r>
          </a:p>
          <a:p>
            <a:r>
              <a:rPr lang="en-US" sz="3800" b="1" dirty="0"/>
              <a:t>Recovery Period*</a:t>
            </a:r>
          </a:p>
          <a:p>
            <a:r>
              <a:rPr lang="en-US" sz="3800" b="1" dirty="0"/>
              <a:t>Claimant Open Day Week*</a:t>
            </a:r>
          </a:p>
          <a:p>
            <a:pPr marL="0" indent="0">
              <a:buNone/>
            </a:pPr>
            <a:endParaRPr lang="en-US" sz="3800" b="1" dirty="0"/>
          </a:p>
          <a:p>
            <a:pPr marL="0" indent="0">
              <a:buNone/>
            </a:pPr>
            <a:r>
              <a:rPr lang="en-US" sz="3800" b="1" dirty="0"/>
              <a:t>* : new variables which will be introduced in a separate slide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45307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DAE95-0958-48C8-BC66-3DB0B15E9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6693"/>
          </a:xfrm>
        </p:spPr>
        <p:txBody>
          <a:bodyPr/>
          <a:lstStyle/>
          <a:p>
            <a:pPr algn="ctr"/>
            <a:r>
              <a:rPr lang="en-US" sz="4000" b="1" dirty="0"/>
              <a:t>Hypotheses on Processing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5428C-2321-4380-8534-757168433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99412"/>
            <a:ext cx="9676983" cy="4948988"/>
          </a:xfrm>
        </p:spPr>
        <p:txBody>
          <a:bodyPr/>
          <a:lstStyle/>
          <a:p>
            <a:r>
              <a:rPr lang="en-US" b="1" dirty="0"/>
              <a:t>Body Part Region</a:t>
            </a:r>
          </a:p>
          <a:p>
            <a:r>
              <a:rPr lang="en-US" b="1" dirty="0"/>
              <a:t>Total Reserve</a:t>
            </a:r>
          </a:p>
          <a:p>
            <a:r>
              <a:rPr lang="en-US" b="1" dirty="0"/>
              <a:t>Fatality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Processing time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critical if injury is fatal</a:t>
            </a:r>
          </a:p>
          <a:p>
            <a:r>
              <a:rPr lang="en-US" b="1" dirty="0"/>
              <a:t>Collected Payment (Total Incurred Cost)</a:t>
            </a:r>
          </a:p>
          <a:p>
            <a:r>
              <a:rPr lang="en-US" b="1" dirty="0"/>
              <a:t>Claimant Age</a:t>
            </a:r>
          </a:p>
          <a:p>
            <a:r>
              <a:rPr lang="en-US" b="1" dirty="0"/>
              <a:t>Claimant Type</a:t>
            </a:r>
          </a:p>
          <a:p>
            <a:r>
              <a:rPr lang="en-US" b="1" dirty="0"/>
              <a:t>Gender</a:t>
            </a:r>
          </a:p>
          <a:p>
            <a:r>
              <a:rPr lang="en-US" b="1" dirty="0"/>
              <a:t>Recovery Period*</a:t>
            </a:r>
          </a:p>
          <a:p>
            <a:r>
              <a:rPr lang="en-US" b="1" dirty="0"/>
              <a:t>Claimant Open Day Week*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39631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553B0-97A3-4B09-826C-D50765BB5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2735"/>
          </a:xfrm>
        </p:spPr>
        <p:txBody>
          <a:bodyPr/>
          <a:lstStyle/>
          <a:p>
            <a:pPr algn="ctr"/>
            <a:r>
              <a:rPr lang="en-US" sz="4000" b="1" dirty="0"/>
              <a:t>New Variables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84D2A-46EF-4C25-AA35-CB766D4AC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15454"/>
            <a:ext cx="8946541" cy="4932946"/>
          </a:xfrm>
        </p:spPr>
        <p:txBody>
          <a:bodyPr>
            <a:normAutofit/>
          </a:bodyPr>
          <a:lstStyle/>
          <a:p>
            <a:r>
              <a:rPr lang="en-US" sz="2400" b="1" dirty="0"/>
              <a:t>Claim Open Day Week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b="1" dirty="0"/>
              <a:t>	</a:t>
            </a:r>
            <a:r>
              <a:rPr lang="en-US" sz="2400" dirty="0"/>
              <a:t>date </a:t>
            </a:r>
            <a:r>
              <a:rPr lang="en-US" sz="2400" dirty="0">
                <a:sym typeface="Wingdings" panose="05000000000000000000" pitchFamily="2" charset="2"/>
              </a:rPr>
              <a:t> days of the week (Monday to Sunday): 1 to 7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sym typeface="Wingdings" panose="05000000000000000000" pitchFamily="2" charset="2"/>
              </a:rPr>
              <a:t>Possibility: Mondays receive higher critical total payment &amp; processing time than other days of the week</a:t>
            </a:r>
            <a:endParaRPr lang="en-US" sz="2400" dirty="0"/>
          </a:p>
          <a:p>
            <a:r>
              <a:rPr lang="en-US" sz="2400" b="1" dirty="0"/>
              <a:t>Processing Time/Date Difference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Time difference between Claimant Open Date &amp; Claimant Closed Date</a:t>
            </a:r>
          </a:p>
          <a:p>
            <a:r>
              <a:rPr lang="en-US" sz="2400" b="1" dirty="0"/>
              <a:t>Recovery Period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Time between Incident Date &amp; Return to Work Date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How long do employees take to recover from injuries?</a:t>
            </a:r>
          </a:p>
        </p:txBody>
      </p:sp>
    </p:spTree>
    <p:extLst>
      <p:ext uri="{BB962C8B-B14F-4D97-AF65-F5344CB8AC3E}">
        <p14:creationId xmlns:p14="http://schemas.microsoft.com/office/powerpoint/2010/main" val="272101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BABDF-5537-41A4-9B4B-5348F51D3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721382" cy="718356"/>
          </a:xfrm>
        </p:spPr>
        <p:txBody>
          <a:bodyPr/>
          <a:lstStyle/>
          <a:p>
            <a:pPr algn="ctr"/>
            <a:r>
              <a:rPr lang="en-US" sz="4000" b="1" dirty="0"/>
              <a:t>Model Comparison </a:t>
            </a:r>
            <a:r>
              <a:rPr lang="mr-IN" sz="4000" b="1" dirty="0"/>
              <a:t>–</a:t>
            </a:r>
            <a:r>
              <a:rPr lang="en-US" sz="4000" b="1" dirty="0"/>
              <a:t> Linear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EAEAE-D87D-4B2C-9BE0-4141A3C33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171074"/>
            <a:ext cx="9773235" cy="5077325"/>
          </a:xfrm>
        </p:spPr>
        <p:txBody>
          <a:bodyPr>
            <a:normAutofit/>
          </a:bodyPr>
          <a:lstStyle/>
          <a:p>
            <a:r>
              <a:rPr lang="en-US" b="1" dirty="0"/>
              <a:t>Scenario of Linear Regression Model: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 dirty="0"/>
              <a:t>	Input variables: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dirty="0"/>
              <a:t>Age, Gender, Body Part Region, Fatality, Recovery Period, </a:t>
            </a:r>
            <a:r>
              <a:rPr lang="en-US" dirty="0" err="1"/>
              <a:t>ClaimOpenDayOn</a:t>
            </a:r>
            <a:r>
              <a:rPr lang="en-US" dirty="0"/>
              <a:t> Week, Claimant Type, Processing Time (only in payment model), Total Incurred Cost (only in Processing Time model)</a:t>
            </a:r>
          </a:p>
          <a:p>
            <a:pPr marL="0" indent="0">
              <a:buNone/>
            </a:pPr>
            <a:r>
              <a:rPr lang="en-US" b="1" dirty="0"/>
              <a:t>	Set up dummy variables for categorical variables, such as Gender, Body Part Region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 dirty="0"/>
              <a:t>	Outcome variables: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dirty="0"/>
              <a:t>Processing Time, Total Incurred Cost (Payment) –they are not in the same model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17619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E0C8B-E3AA-4E78-BC40-DCB59B461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95664"/>
            <a:ext cx="8946541" cy="4852736"/>
          </a:xfrm>
        </p:spPr>
        <p:txBody>
          <a:bodyPr/>
          <a:lstStyle/>
          <a:p>
            <a:r>
              <a:rPr lang="en-US" b="1" dirty="0"/>
              <a:t>Pros</a:t>
            </a:r>
          </a:p>
          <a:p>
            <a:pPr marL="457200" indent="-457200">
              <a:buAutoNum type="arabicPeriod"/>
            </a:pPr>
            <a:r>
              <a:rPr lang="en-US" dirty="0"/>
              <a:t>Statistically significant variables</a:t>
            </a:r>
          </a:p>
          <a:p>
            <a:pPr marL="457200" indent="-457200">
              <a:buAutoNum type="arabicPeriod"/>
            </a:pPr>
            <a:r>
              <a:rPr lang="en-US" dirty="0"/>
              <a:t>Coefficients estimates</a:t>
            </a:r>
          </a:p>
          <a:p>
            <a:r>
              <a:rPr lang="en-US" b="1" dirty="0"/>
              <a:t>Cons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Only accepts numeric outcome variables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 toleration on missing values (highly demanding in data wrangling)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Too many assumptions: linear relationship, no multicollinearity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00BABDF-5537-41A4-9B4B-5348F51D3D79}"/>
              </a:ext>
            </a:extLst>
          </p:cNvPr>
          <p:cNvSpPr txBox="1">
            <a:spLocks/>
          </p:cNvSpPr>
          <p:nvPr/>
        </p:nvSpPr>
        <p:spPr>
          <a:xfrm>
            <a:off x="646111" y="452718"/>
            <a:ext cx="9721382" cy="7183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000" b="1"/>
              <a:t>Model Comparison </a:t>
            </a:r>
            <a:r>
              <a:rPr lang="mr-IN" sz="4000" b="1"/>
              <a:t>–</a:t>
            </a:r>
            <a:r>
              <a:rPr lang="en-US" sz="4000" b="1"/>
              <a:t> Linear Regression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568115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0C877-33A5-4343-85D5-3B8C07AE1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6693"/>
          </a:xfrm>
        </p:spPr>
        <p:txBody>
          <a:bodyPr/>
          <a:lstStyle/>
          <a:p>
            <a:pPr algn="ctr"/>
            <a:r>
              <a:rPr lang="en-US" sz="4000" b="1" dirty="0"/>
              <a:t>Model Comparison </a:t>
            </a:r>
            <a:r>
              <a:rPr lang="mr-IN" sz="4000" b="1" dirty="0"/>
              <a:t>–</a:t>
            </a:r>
            <a:r>
              <a:rPr lang="en-US" sz="4000" b="1" dirty="0"/>
              <a:t> Decision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B4030-BA4C-47AF-BC40-3FDFB1694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99412"/>
            <a:ext cx="9725109" cy="4948988"/>
          </a:xfrm>
        </p:spPr>
        <p:txBody>
          <a:bodyPr>
            <a:normAutofit/>
          </a:bodyPr>
          <a:lstStyle/>
          <a:p>
            <a:r>
              <a:rPr lang="en-US" sz="1900" b="1" dirty="0"/>
              <a:t>Scenario of Decision Tree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900" dirty="0"/>
              <a:t>Classification technique to group data into categories or find out the decision tree</a:t>
            </a:r>
          </a:p>
          <a:p>
            <a:r>
              <a:rPr lang="en-US" sz="1900" b="1" dirty="0"/>
              <a:t>Input Variables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900" dirty="0"/>
              <a:t>Age, Gender, Body Part Region, Fatality, Recovery Period, </a:t>
            </a:r>
            <a:r>
              <a:rPr lang="en-US" sz="1900" dirty="0" err="1"/>
              <a:t>ClaimOpenDayOn</a:t>
            </a:r>
            <a:r>
              <a:rPr lang="en-US" sz="1900" dirty="0"/>
              <a:t> Week, Claimant Types, and the variables with missing values (Weekly Wage)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900" dirty="0"/>
              <a:t>Categorizing continuous variables (Age, Recovery Period) are easy for splitting</a:t>
            </a:r>
          </a:p>
          <a:p>
            <a:r>
              <a:rPr lang="en-US" sz="1900" b="1" dirty="0"/>
              <a:t>Outcome Variables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900" dirty="0"/>
              <a:t>Binary processing time (12 months)/Total Incurred Cost ($437)</a:t>
            </a:r>
          </a:p>
        </p:txBody>
      </p:sp>
    </p:spTree>
    <p:extLst>
      <p:ext uri="{BB962C8B-B14F-4D97-AF65-F5344CB8AC3E}">
        <p14:creationId xmlns:p14="http://schemas.microsoft.com/office/powerpoint/2010/main" val="275637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1D35D-D1BF-4904-A82F-735D9D18B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18356"/>
          </a:xfrm>
        </p:spPr>
        <p:txBody>
          <a:bodyPr/>
          <a:lstStyle/>
          <a:p>
            <a:pPr algn="ctr"/>
            <a:r>
              <a:rPr lang="en-US" sz="4000" b="1" dirty="0"/>
              <a:t>Model Comparison </a:t>
            </a:r>
            <a:r>
              <a:rPr lang="mr-IN" sz="4000" b="1" dirty="0"/>
              <a:t>–</a:t>
            </a:r>
            <a:r>
              <a:rPr lang="en-US" sz="4000" b="1" dirty="0"/>
              <a:t> Decision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995EF-D970-40C6-ADF5-04C7DA19A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15454"/>
            <a:ext cx="9757193" cy="4932946"/>
          </a:xfrm>
        </p:spPr>
        <p:txBody>
          <a:bodyPr/>
          <a:lstStyle/>
          <a:p>
            <a:r>
              <a:rPr lang="en-US" b="1" dirty="0"/>
              <a:t>Pros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Clearly shows splits and variable selection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Regardless missing values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Accept categorical variables (without setting dummy variables)</a:t>
            </a:r>
          </a:p>
          <a:p>
            <a:r>
              <a:rPr lang="en-US" b="1" dirty="0"/>
              <a:t>Cons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Overfitting problem (esp. in business domain, not enough validation data to prune the model)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 coefficient estimates (quantitative predictions in business domain)</a:t>
            </a:r>
          </a:p>
        </p:txBody>
      </p:sp>
    </p:spTree>
    <p:extLst>
      <p:ext uri="{BB962C8B-B14F-4D97-AF65-F5344CB8AC3E}">
        <p14:creationId xmlns:p14="http://schemas.microsoft.com/office/powerpoint/2010/main" val="32381818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</TotalTime>
  <Words>742</Words>
  <Application>Microsoft Office PowerPoint</Application>
  <PresentationFormat>Widescreen</PresentationFormat>
  <Paragraphs>126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宋体</vt:lpstr>
      <vt:lpstr>Arial</vt:lpstr>
      <vt:lpstr>Calibri</vt:lpstr>
      <vt:lpstr>Century Gothic</vt:lpstr>
      <vt:lpstr>Courier New</vt:lpstr>
      <vt:lpstr>Mangal</vt:lpstr>
      <vt:lpstr>Wingdings</vt:lpstr>
      <vt:lpstr>Wingdings 3</vt:lpstr>
      <vt:lpstr>Ion</vt:lpstr>
      <vt:lpstr>DSBA 6100 Phase 2 Group Project Presentation</vt:lpstr>
      <vt:lpstr>Key Points </vt:lpstr>
      <vt:lpstr>Hypotheses on Collected Payment</vt:lpstr>
      <vt:lpstr>Hypotheses on Processing Time</vt:lpstr>
      <vt:lpstr>New Variables </vt:lpstr>
      <vt:lpstr>Model Comparison – Linear Regression</vt:lpstr>
      <vt:lpstr>PowerPoint Presentation</vt:lpstr>
      <vt:lpstr>Model Comparison – Decision Tree</vt:lpstr>
      <vt:lpstr>Model Comparison – Decision Tree</vt:lpstr>
      <vt:lpstr>Model Comparison – LOGIT </vt:lpstr>
      <vt:lpstr>Model Comparison – LOGIT </vt:lpstr>
      <vt:lpstr>LOGIT – Processing Time</vt:lpstr>
      <vt:lpstr>LOGIT – Payment</vt:lpstr>
      <vt:lpstr>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Shuhua</dc:creator>
  <cp:lastModifiedBy>Shuhua</cp:lastModifiedBy>
  <cp:revision>76</cp:revision>
  <dcterms:created xsi:type="dcterms:W3CDTF">2017-12-05T21:51:09Z</dcterms:created>
  <dcterms:modified xsi:type="dcterms:W3CDTF">2018-01-17T20:33:52Z</dcterms:modified>
</cp:coreProperties>
</file>